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微软雅黑" panose="020B0503020204020204" charset="-122"/>
              </a:rPr>
            </a:fld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微软雅黑" panose="020B0503020204020204" charset="-122"/>
              </a:rPr>
            </a:fld>
            <a:endParaRPr lang="zh-CN" altLang="en-US"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4369" y="1143000"/>
            <a:ext cx="552926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047694" y="1168853"/>
            <a:ext cx="16320135" cy="85585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8255" algn="l" rtl="0" eaLnBrk="0">
              <a:lnSpc>
                <a:spcPct val="125000"/>
              </a:lnSpc>
            </a:pPr>
            <a:r>
              <a:rPr sz="4000" b="1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逆透视映射并行优化：为自动驾驶打造</a:t>
            </a:r>
            <a:r>
              <a:rPr sz="4000" b="1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超越实时的“鹰眼”</a:t>
            </a:r>
            <a:r>
              <a:rPr sz="4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sz="40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8255" algn="l" rtl="0" eaLnBrk="0">
              <a:lnSpc>
                <a:spcPct val="125000"/>
              </a:lnSpc>
            </a:pPr>
            <a:r>
              <a:rPr sz="40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</a:t>
            </a:r>
            <a:r>
              <a:rPr sz="40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40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纹理内存的高性能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</a:t>
            </a:r>
            <a:r>
              <a:rPr sz="40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加速研究</a:t>
            </a:r>
            <a:endParaRPr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5000"/>
              </a:lnSpc>
            </a:pPr>
            <a:endParaRPr sz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endParaRPr sz="1500" b="1" kern="0" spc="-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 17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3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1009599" y="946164"/>
            <a:ext cx="15456535" cy="3336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" algn="l" rtl="0" eaLnBrk="0">
              <a:lnSpc>
                <a:spcPct val="96000"/>
              </a:lnSpc>
            </a:pPr>
            <a:r>
              <a:rPr sz="4400" b="1" kern="0" spc="2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可扩展性分析：为何</a:t>
            </a:r>
            <a:r>
              <a:rPr sz="4400" b="1" kern="0" spc="0" dirty="0">
                <a:solidFill>
                  <a:srgbClr val="204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sz="4400" kern="0" spc="610" dirty="0">
                <a:solidFill>
                  <a:srgbClr val="204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400" b="1" kern="0" spc="2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是面向</a:t>
            </a:r>
            <a:r>
              <a:rPr sz="4400" b="1" kern="0" spc="1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未来的选择?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760"/>
              </a:spcBef>
            </a:pP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25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加速比分析：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加速比(纹理版本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vs.CPU)</a:t>
            </a:r>
            <a:r>
              <a:rPr sz="2500" kern="0" spc="9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随像素总数的增加而显著提升，从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VGA 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的1170倍增长至4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的3388倍。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42900" algn="l" rtl="0" eaLnBrk="0">
              <a:lnSpc>
                <a:spcPct val="150000"/>
              </a:lnSpc>
              <a:spcBef>
                <a:spcPts val="1320"/>
              </a:spcBef>
            </a:pP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2500" b="1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可扩展性洞察：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耗时随数据量线性增长，而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 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耗时增长极为平缓。这证明了</a:t>
            </a:r>
            <a:r>
              <a:rPr lang="en-US" sz="25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 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架构的高吞吐量特性，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使其在处理未来8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甚至更高分</a:t>
            </a:r>
            <a:r>
              <a:rPr sz="25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辨率的视频流时，具有压倒性优势。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36895" algn="l" rtl="0" eaLnBrk="0">
              <a:lnSpc>
                <a:spcPct val="95000"/>
              </a:lnSpc>
              <a:spcBef>
                <a:spcPts val="5"/>
              </a:spcBef>
            </a:pPr>
            <a:r>
              <a:rPr sz="2500" b="1" kern="0" spc="21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加速比随数据规模增长曲线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2444780" y="4381512"/>
            <a:ext cx="12757071" cy="3911583"/>
            <a:chOff x="0" y="0"/>
            <a:chExt cx="12757071" cy="3911583"/>
          </a:xfrm>
        </p:grpSpPr>
        <p:pic>
          <p:nvPicPr>
            <p:cNvPr id="178" name="picture 17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2757071" cy="3911583"/>
            </a:xfrm>
            <a:prstGeom prst="rect">
              <a:avLst/>
            </a:prstGeom>
          </p:spPr>
        </p:pic>
        <p:sp>
          <p:nvSpPr>
            <p:cNvPr id="180" name="textbox 180"/>
            <p:cNvSpPr/>
            <p:nvPr/>
          </p:nvSpPr>
          <p:spPr>
            <a:xfrm>
              <a:off x="1263688" y="226741"/>
              <a:ext cx="11035030" cy="329184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9460865" algn="l" rtl="0" eaLnBrk="0">
                <a:lnSpc>
                  <a:spcPts val="3065"/>
                </a:lnSpc>
              </a:pPr>
              <a:r>
                <a:rPr sz="22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3388x</a:t>
              </a:r>
              <a:endParaRPr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6311265" algn="l" rtl="0" eaLnBrk="0">
                <a:lnSpc>
                  <a:spcPts val="1715"/>
                </a:lnSpc>
                <a:spcBef>
                  <a:spcPts val="755"/>
                </a:spcBef>
              </a:pPr>
              <a:r>
                <a:rPr sz="2500" kern="0" spc="-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2567x</a:t>
              </a:r>
              <a:endParaRPr sz="25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r" rtl="0" eaLnBrk="0">
                <a:lnSpc>
                  <a:spcPct val="96000"/>
                </a:lnSpc>
                <a:spcBef>
                  <a:spcPts val="25"/>
                </a:spcBef>
              </a:pPr>
              <a:r>
                <a:rPr sz="2200" kern="0" spc="1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(峰值)</a:t>
              </a:r>
              <a:endParaRPr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168015" algn="l" rtl="0" eaLnBrk="0">
                <a:lnSpc>
                  <a:spcPct val="78000"/>
                </a:lnSpc>
                <a:spcBef>
                  <a:spcPts val="1210"/>
                </a:spcBef>
              </a:pPr>
              <a:r>
                <a:rPr sz="2200" kern="0" spc="-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1991x</a:t>
              </a:r>
              <a:endParaRPr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l" rtl="0" eaLnBrk="0">
                <a:lnSpc>
                  <a:spcPct val="124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24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25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10000"/>
                </a:lnSpc>
              </a:pPr>
              <a:endParaRPr sz="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2700" algn="l" rtl="0" eaLnBrk="0">
                <a:lnSpc>
                  <a:spcPts val="3065"/>
                </a:lnSpc>
                <a:spcBef>
                  <a:spcPts val="5"/>
                </a:spcBef>
              </a:pPr>
              <a:r>
                <a:rPr sz="22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1170x</a:t>
              </a:r>
              <a:endParaRPr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82" name="textbox 182"/>
          <p:cNvSpPr/>
          <p:nvPr/>
        </p:nvSpPr>
        <p:spPr>
          <a:xfrm>
            <a:off x="3879900" y="8401400"/>
            <a:ext cx="9864725" cy="7804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3800" kern="0" spc="-10" baseline="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0.3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</a:t>
            </a:r>
            <a:r>
              <a:rPr sz="3800" kern="0" spc="-10" baseline="-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0.9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            </a:t>
            </a:r>
            <a:r>
              <a:rPr sz="3400" kern="0" spc="-10" baseline="-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2.0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8.3</a:t>
            </a:r>
            <a:endParaRPr sz="2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898265" algn="l" rtl="0" eaLnBrk="0">
              <a:lnSpc>
                <a:spcPct val="97000"/>
              </a:lnSpc>
              <a:spcBef>
                <a:spcPts val="57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像素总数(百万)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13664565" y="5599430"/>
            <a:ext cx="1419860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3388</a:t>
            </a:r>
            <a:r>
              <a:rPr lang="zh-CN" sz="30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</a:t>
            </a:r>
            <a:endParaRPr lang="zh-CN" sz="3000" kern="0" spc="-2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6" name="textbox 18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1727130" y="6884375"/>
            <a:ext cx="654050" cy="31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2000</a:t>
            </a:r>
            <a:endParaRPr sz="2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0" name="textbox 190"/>
          <p:cNvSpPr/>
          <p:nvPr/>
        </p:nvSpPr>
        <p:spPr>
          <a:xfrm>
            <a:off x="1727130" y="5627037"/>
            <a:ext cx="647700" cy="31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3000</a:t>
            </a:r>
            <a:endParaRPr sz="2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1727130" y="8141613"/>
            <a:ext cx="623569" cy="31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1000</a:t>
            </a:r>
            <a:endParaRPr sz="2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4" name="textbox 194"/>
          <p:cNvSpPr/>
          <p:nvPr/>
        </p:nvSpPr>
        <p:spPr>
          <a:xfrm rot="16200000">
            <a:off x="928181" y="5899189"/>
            <a:ext cx="1384300" cy="1314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ts val="765"/>
              </a:lnSpc>
              <a:spcBef>
                <a:spcPts val="0"/>
              </a:spcBef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sz="6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sz="6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sz="6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sz="6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(</a:t>
            </a:r>
            <a:endParaRPr sz="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6" name="textbox 196"/>
          <p:cNvSpPr/>
          <p:nvPr/>
        </p:nvSpPr>
        <p:spPr>
          <a:xfrm rot="16200000">
            <a:off x="1237960" y="7092661"/>
            <a:ext cx="765175" cy="137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0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ts val="790"/>
              </a:lnSpc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</a:t>
            </a:r>
            <a:r>
              <a:rPr sz="6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    比</a:t>
            </a: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endParaRPr sz="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 19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3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871855" y="437515"/>
            <a:ext cx="15654655" cy="35585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b="1" kern="0" spc="9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深度剖析：纹理内存</a:t>
            </a:r>
            <a:r>
              <a:rPr sz="4300" b="1" kern="0" spc="0" dirty="0">
                <a:solidFill>
                  <a:srgbClr val="20406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vs</a:t>
            </a:r>
            <a:r>
              <a:rPr sz="4300" b="1" kern="0" spc="90" dirty="0">
                <a:solidFill>
                  <a:srgbClr val="20406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4300" b="1" kern="0" spc="9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全局内存的性能</a:t>
            </a:r>
            <a:r>
              <a:rPr sz="4300" b="1" kern="0" spc="8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增益来源</a:t>
            </a:r>
            <a:endParaRPr sz="4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7945" algn="l" rtl="0" eaLnBrk="0">
              <a:lnSpc>
                <a:spcPct val="150000"/>
              </a:lnSpc>
              <a:spcBef>
                <a:spcPts val="640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100" kern="0" spc="-5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缓存命中，缓解带宽压力：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L1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纹理缓存利用2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空间局部性，有效缓解了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DRAM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带宽压力。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7945" algn="l" rtl="0" eaLnBrk="0">
              <a:lnSpc>
                <a:spcPct val="150000"/>
              </a:lnSpc>
              <a:spcBef>
                <a:spcPts val="1080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100" kern="0" spc="-6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硬件插值，节省计算资源：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硬件插值节省了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ALU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的计算周期，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并减少了寄存器占用。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9245" indent="-241300" algn="l" rtl="0" eaLnBrk="0">
              <a:lnSpc>
                <a:spcPct val="150000"/>
              </a:lnSpc>
              <a:spcBef>
                <a:spcPts val="5"/>
              </a:spcBef>
            </a:pP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100" kern="0" spc="-3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占用率提升</a:t>
            </a:r>
            <a:r>
              <a:rPr sz="2100" kern="0" spc="-3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Occupancy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:</a:t>
            </a:r>
            <a:r>
              <a:rPr sz="2100" kern="0" spc="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更少的寄存器占用，使得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可以调度更多的线程块(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),    从而更好地隐藏延迟，提升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硬件利用率。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3000"/>
              </a:lnSpc>
            </a:pPr>
            <a:endParaRPr sz="1300" b="1" kern="0" spc="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3816291" y="7915123"/>
            <a:ext cx="314959" cy="3619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88000"/>
              </a:lnSpc>
            </a:pPr>
            <a:r>
              <a:rPr sz="2500" kern="0" spc="-2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□</a:t>
            </a:r>
            <a:endParaRPr sz="2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3774440"/>
            <a:ext cx="16174720" cy="5487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224"/>
          <p:cNvSpPr/>
          <p:nvPr/>
        </p:nvSpPr>
        <p:spPr>
          <a:xfrm>
            <a:off x="877145" y="583226"/>
            <a:ext cx="15481300" cy="3298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900" b="1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参数调优：寻找最佳线程块</a:t>
            </a:r>
            <a:r>
              <a:rPr sz="3900" b="1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</a:t>
            </a:r>
            <a:r>
              <a:rPr sz="3900" b="1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3900" kern="0" spc="16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sz="3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22630" indent="-457200" algn="l" rtl="0" eaLnBrk="0">
              <a:lnSpc>
                <a:spcPct val="97000"/>
              </a:lnSpc>
              <a:spcBef>
                <a:spcPts val="1100"/>
              </a:spcBef>
              <a:buFont typeface="微软雅黑" panose="020B0503020204020204" charset="-122"/>
              <a:buChar char="•"/>
            </a:pPr>
            <a:r>
              <a:rPr sz="2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最佳配置：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实验发现</a:t>
            </a:r>
            <a:r>
              <a:rPr lang="en-US" sz="2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32×8</a:t>
            </a:r>
            <a:r>
              <a:rPr lang="en-US" sz="28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的配置性能最佳。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rtl="0" eaLnBrk="0">
              <a:lnSpc>
                <a:spcPct val="101000"/>
              </a:lnSpc>
              <a:buFont typeface="微软雅黑" panose="020B0503020204020204" charset="-122"/>
              <a:buChar char="•"/>
            </a:pP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28980" indent="-457200" algn="l" rtl="0" eaLnBrk="0">
              <a:lnSpc>
                <a:spcPct val="111000"/>
              </a:lnSpc>
              <a:spcBef>
                <a:spcPts val="0"/>
              </a:spcBef>
              <a:buFont typeface="微软雅黑" panose="020B0503020204020204" charset="-122"/>
              <a:buChar char="•"/>
            </a:pP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原因分析：</a:t>
            </a: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该配置完美对齐一个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Warp</a:t>
            </a: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(X</a:t>
            </a:r>
            <a:r>
              <a:rPr sz="2800" kern="0" spc="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维度为32),避免了过高的寄存器压力，并可</a:t>
            </a:r>
            <a:r>
              <a:rPr sz="28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能更适应图像数据的行存储特性，从而在</a:t>
            </a:r>
            <a:r>
              <a:rPr lang="en-US" sz="28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Warp</a:t>
            </a:r>
            <a:r>
              <a:rPr sz="2800" kern="0" spc="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效率和占用率</a:t>
            </a:r>
            <a:r>
              <a:rPr sz="2800" kern="0" spc="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之间取得了最佳平衡。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0" name="textbox 24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3740150"/>
            <a:ext cx="147059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 24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F4F4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0" name="textbox 250"/>
          <p:cNvSpPr/>
          <p:nvPr/>
        </p:nvSpPr>
        <p:spPr>
          <a:xfrm>
            <a:off x="1104838" y="5049801"/>
            <a:ext cx="16263619" cy="4624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165" algn="l" rtl="0" eaLnBrk="0">
              <a:lnSpc>
                <a:spcPct val="82000"/>
              </a:lnSpc>
            </a:pPr>
            <a:r>
              <a:rPr sz="4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Core</a:t>
            </a:r>
            <a:r>
              <a:rPr sz="4000" kern="0" spc="5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4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Contribu</a:t>
            </a:r>
            <a:r>
              <a:rPr sz="4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tions</a:t>
            </a:r>
            <a:endParaRPr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5000"/>
              </a:lnSpc>
              <a:spcBef>
                <a:spcPts val="1605"/>
              </a:spcBef>
            </a:pP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r>
              <a:rPr sz="3600" kern="0" spc="8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架构验证：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证实了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GPU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SIMT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架构极其适合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IPM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这类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像素级独立的密集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66750" algn="l" rtl="0" eaLnBrk="0">
              <a:lnSpc>
                <a:spcPts val="5020"/>
              </a:lnSpc>
            </a:pP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计算任务。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165" algn="l" rtl="0" eaLnBrk="0">
              <a:lnSpc>
                <a:spcPct val="85000"/>
              </a:lnSpc>
              <a:spcBef>
                <a:spcPts val="1910"/>
              </a:spcBef>
            </a:pPr>
            <a:r>
              <a:rPr sz="3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r>
              <a:rPr sz="3600" kern="0" spc="4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优化验证：</a:t>
            </a:r>
            <a:r>
              <a:rPr sz="3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证明了纹理内存是解决图像处理中非规则访</a:t>
            </a:r>
            <a:r>
              <a:rPr sz="3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问与硬件插值的黄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66750" algn="l" rtl="0" eaLnBrk="0">
              <a:lnSpc>
                <a:spcPts val="5020"/>
              </a:lnSpc>
            </a:pPr>
            <a:r>
              <a:rPr sz="32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金方案。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165" algn="l" rtl="0" eaLnBrk="0">
              <a:lnSpc>
                <a:spcPct val="94000"/>
              </a:lnSpc>
              <a:spcBef>
                <a:spcPts val="1910"/>
              </a:spcBef>
            </a:pPr>
            <a:r>
              <a:rPr sz="36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√</a:t>
            </a:r>
            <a:r>
              <a:rPr sz="3600" kern="0" spc="5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实践策略：</a:t>
            </a:r>
            <a:r>
              <a:rPr sz="36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</a:t>
            </a:r>
            <a:r>
              <a:rPr sz="3600" b="1" kern="0" spc="3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x8</a:t>
            </a:r>
            <a:r>
              <a:rPr sz="3600" b="1" kern="0" spc="6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线程块配置作为此类任务的最佳实践参考。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2" name="textbox 252"/>
          <p:cNvSpPr/>
          <p:nvPr/>
        </p:nvSpPr>
        <p:spPr>
          <a:xfrm>
            <a:off x="4127524" y="2341033"/>
            <a:ext cx="11879580" cy="18980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36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成功实现并验证了基于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CUDA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的高性能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IPM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算法。在4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分辨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35000"/>
              </a:lnSpc>
              <a:spcBef>
                <a:spcPts val="70"/>
              </a:spcBef>
            </a:pP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率下，处理时间压缩至</a:t>
            </a:r>
            <a:r>
              <a:rPr sz="3600" b="1" kern="0" spc="250" dirty="0">
                <a:solidFill>
                  <a:srgbClr val="F07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0.0224毫秒</a:t>
            </a:r>
            <a:r>
              <a:rPr sz="3600" b="1" kern="0" spc="2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3600" kern="0" spc="2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达成</a:t>
            </a:r>
            <a:r>
              <a:rPr sz="3600" b="1" kern="0" spc="680" dirty="0">
                <a:solidFill>
                  <a:srgbClr val="E07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3388倍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加速，</a:t>
            </a:r>
            <a:r>
              <a:rPr sz="36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kern="0" spc="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完全满足自动驾驶的</a:t>
            </a:r>
            <a:r>
              <a:rPr sz="3200" kern="0" spc="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实时性要求。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4" name="textbox 254"/>
          <p:cNvSpPr/>
          <p:nvPr/>
        </p:nvSpPr>
        <p:spPr>
          <a:xfrm>
            <a:off x="1100537" y="780977"/>
            <a:ext cx="10226675" cy="743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5100" b="1" kern="0" spc="51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结论与主要贡献</a:t>
            </a:r>
            <a:endParaRPr sz="5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6" name="picture 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87439" y="2152619"/>
            <a:ext cx="2197156" cy="21463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9080519" y="2406679"/>
            <a:ext cx="7477759" cy="6196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9150" algn="l" rtl="0" eaLnBrk="0">
              <a:lnSpc>
                <a:spcPct val="97000"/>
              </a:lnSpc>
              <a:tabLst>
                <a:tab pos="1117600" algn="l"/>
              </a:tabLst>
            </a:pPr>
            <a:r>
              <a:rPr sz="3800" kern="0" spc="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800" b="1" kern="0" spc="14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未来工作方向</a:t>
            </a:r>
            <a:endParaRPr sz="3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0965" indent="-260350" algn="l" rtl="0" eaLnBrk="0">
              <a:lnSpc>
                <a:spcPct val="128000"/>
              </a:lnSpc>
              <a:spcBef>
                <a:spcPts val="790"/>
              </a:spcBef>
            </a:pPr>
            <a:r>
              <a:rPr sz="26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构建完整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Pipeline</a:t>
            </a:r>
            <a:r>
              <a:rPr sz="26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   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与车道线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600" kern="0" spc="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检测等下游算法集为一个完整的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   Pipeline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    减</a:t>
            </a:r>
            <a:r>
              <a:rPr sz="2600" kern="0" spc="-5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少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2600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据传输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0965" algn="l" rtl="0" eaLnBrk="0">
              <a:lnSpc>
                <a:spcPct val="99000"/>
              </a:lnSpc>
              <a:spcBef>
                <a:spcPts val="1720"/>
              </a:spcBef>
            </a:pPr>
            <a:r>
              <a:rPr sz="2600" kern="0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开销。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10615" algn="l" rtl="0" eaLnBrk="0">
              <a:lnSpc>
                <a:spcPct val="95000"/>
              </a:lnSpc>
              <a:spcBef>
                <a:spcPts val="1600"/>
              </a:spcBef>
            </a:pPr>
            <a:r>
              <a:rPr sz="28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探索新硬件特性：</a:t>
            </a: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研究在NVIDIA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0965" algn="l" rtl="0" eaLnBrk="0">
              <a:lnSpc>
                <a:spcPct val="96000"/>
              </a:lnSpc>
              <a:spcBef>
                <a:spcPts val="1385"/>
              </a:spcBef>
            </a:pPr>
            <a:r>
              <a:rPr sz="2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Tensor  C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ore上进行优化的可能性。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10615" algn="l" rtl="0" eaLnBrk="0">
              <a:lnSpc>
                <a:spcPct val="97000"/>
              </a:lnSpc>
              <a:spcBef>
                <a:spcPts val="790"/>
              </a:spcBef>
            </a:pPr>
            <a:r>
              <a:rPr sz="26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拓展至嵌入式平台：</a:t>
            </a: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评估算法在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0965" algn="l" rtl="0" eaLnBrk="0">
              <a:lnSpc>
                <a:spcPct val="122000"/>
              </a:lnSpc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NVIDIA</a:t>
            </a:r>
            <a:r>
              <a:rPr sz="2600" kern="0" spc="4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Jetson</a:t>
            </a:r>
            <a:r>
              <a:rPr sz="2600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等嵌入式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2600" kern="0" spc="7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平台上的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性能表现。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2" name="picture 2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93219" y="2419379"/>
            <a:ext cx="806481" cy="787408"/>
          </a:xfrm>
          <a:prstGeom prst="rect">
            <a:avLst/>
          </a:prstGeom>
        </p:spPr>
      </p:pic>
      <p:sp>
        <p:nvSpPr>
          <p:cNvPr id="264" name="textbox 264"/>
          <p:cNvSpPr/>
          <p:nvPr/>
        </p:nvSpPr>
        <p:spPr>
          <a:xfrm>
            <a:off x="1200078" y="2387563"/>
            <a:ext cx="7035165" cy="3287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31850" algn="l" rtl="0" eaLnBrk="0">
              <a:lnSpc>
                <a:spcPct val="97000"/>
              </a:lnSpc>
              <a:tabLst>
                <a:tab pos="1118235" algn="l"/>
              </a:tabLst>
            </a:pPr>
            <a:r>
              <a:rPr sz="3800" kern="0" spc="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800" b="1" kern="0" spc="10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当前局限性</a:t>
            </a:r>
            <a:endParaRPr sz="3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83665" indent="-272415" algn="l" rtl="0" eaLnBrk="0">
              <a:lnSpc>
                <a:spcPct val="150000"/>
              </a:lnSpc>
              <a:spcBef>
                <a:spcPts val="785"/>
              </a:spcBef>
            </a:pPr>
            <a:r>
              <a:rPr sz="2600" kern="0" spc="-10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本次研究假设摄像机内外参固定，未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考虑动态标定场景。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7315" indent="-266065" algn="l" rtl="0" eaLnBrk="0">
              <a:lnSpc>
                <a:spcPct val="150000"/>
              </a:lnSpc>
              <a:spcBef>
                <a:spcPts val="0"/>
              </a:spcBef>
            </a:pPr>
            <a:r>
              <a:rPr sz="2600" kern="0" spc="-8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未与其他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26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内存类型(如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Surface  Memory</a:t>
            </a:r>
            <a:r>
              <a:rPr sz="26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2600" kern="0" spc="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6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进行横向对比。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12778" y="2400263"/>
            <a:ext cx="819237" cy="819205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1311773" y="1082640"/>
            <a:ext cx="5736590" cy="828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500" b="1" kern="0" spc="9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局限性与未来展望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0" name="textbox 27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 27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3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4" name="textbox 274"/>
          <p:cNvSpPr/>
          <p:nvPr/>
        </p:nvSpPr>
        <p:spPr>
          <a:xfrm>
            <a:off x="1026225" y="2089575"/>
            <a:ext cx="6878955" cy="6356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685" algn="l" rtl="0" eaLnBrk="0">
              <a:lnSpc>
                <a:spcPct val="96000"/>
              </a:lnSpc>
            </a:pPr>
            <a:r>
              <a:rPr sz="4100" b="1" kern="0" spc="-6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主要参考文献</a:t>
            </a:r>
            <a:endParaRPr sz="4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07000"/>
              </a:lnSpc>
              <a:spcBef>
                <a:spcPts val="935"/>
              </a:spcBef>
            </a:pP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[1]NVIDIA</a:t>
            </a:r>
            <a:r>
              <a:rPr sz="3100" kern="0" spc="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Corporation.'CUDA</a:t>
            </a:r>
            <a:r>
              <a:rPr sz="3100" kern="0" spc="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Programming   G</a:t>
            </a:r>
            <a:r>
              <a:rPr sz="3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uide,'v11.3.</a:t>
            </a: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4225"/>
              </a:lnSpc>
              <a:spcBef>
                <a:spcPts val="935"/>
              </a:spcBef>
            </a:pP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[2]Bertozzi,M.,&amp;Broggi,A.(19</a:t>
            </a:r>
            <a:r>
              <a:rPr sz="3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98).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4225"/>
              </a:lnSpc>
              <a:spcBef>
                <a:spcPts val="890"/>
              </a:spcBef>
            </a:pP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'Real-time</a:t>
            </a:r>
            <a:r>
              <a:rPr sz="3100" kern="0" spc="6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lane</a:t>
            </a:r>
            <a:r>
              <a:rPr sz="3100" kern="0" spc="5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</a:t>
            </a:r>
            <a:r>
              <a:rPr sz="3100" kern="0" spc="5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obstacle</a:t>
            </a:r>
            <a:r>
              <a:rPr sz="3100" kern="0" spc="5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detec</a:t>
            </a:r>
            <a:r>
              <a:rPr sz="3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tion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4225"/>
              </a:lnSpc>
              <a:spcBef>
                <a:spcPts val="410"/>
              </a:spcBef>
            </a:pPr>
            <a:r>
              <a:rPr sz="3100" kern="0" spc="-2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</a:t>
            </a:r>
            <a:r>
              <a:rPr sz="3100" kern="0" spc="27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</a:t>
            </a:r>
            <a:r>
              <a:rPr sz="3100" kern="0" spc="36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GOLD</a:t>
            </a:r>
            <a:r>
              <a:rPr sz="3100" kern="0" spc="30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203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system.'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3000"/>
              </a:lnSpc>
            </a:pP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27000"/>
              </a:lnSpc>
              <a:spcBef>
                <a:spcPts val="5"/>
              </a:spcBef>
            </a:pP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[3]S.Sanders&amp;E.K</a:t>
            </a:r>
            <a:r>
              <a:rPr sz="3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androt.'CUDA       by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Example:An  In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troduction  to</a:t>
            </a:r>
            <a:r>
              <a:rPr sz="31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General-Purpose</a:t>
            </a:r>
            <a:r>
              <a:rPr sz="3100" kern="0" spc="4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3100" kern="0" spc="5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3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rogramming.'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8" name="textbox 278"/>
          <p:cNvSpPr/>
          <p:nvPr/>
        </p:nvSpPr>
        <p:spPr>
          <a:xfrm>
            <a:off x="9170450" y="2441823"/>
            <a:ext cx="6952615" cy="16071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100" b="1" kern="0" spc="6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项目源码</a:t>
            </a:r>
            <a:endParaRPr sz="4100" b="1" kern="0" spc="60" dirty="0">
              <a:solidFill>
                <a:srgbClr val="20405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" algn="l" rtl="0" eaLnBrk="0">
              <a:lnSpc>
                <a:spcPct val="96000"/>
              </a:lnSpc>
            </a:pPr>
            <a:r>
              <a:rPr sz="31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详细代码与</a:t>
            </a:r>
            <a:r>
              <a:rPr lang="en-US" sz="31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1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Benchmark</a:t>
            </a:r>
            <a:r>
              <a:rPr sz="31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1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数据日</a:t>
            </a:r>
            <a:r>
              <a:rPr sz="31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志已归档。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0" name="textbox 280"/>
          <p:cNvSpPr/>
          <p:nvPr/>
        </p:nvSpPr>
        <p:spPr>
          <a:xfrm>
            <a:off x="1026053" y="927494"/>
            <a:ext cx="6459220" cy="8261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5500" b="1" kern="0" spc="10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参考文献与项目源码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2" name="textbox 282"/>
          <p:cNvSpPr/>
          <p:nvPr/>
        </p:nvSpPr>
        <p:spPr>
          <a:xfrm>
            <a:off x="9532620" y="4448175"/>
            <a:ext cx="6334125" cy="1408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en-US" altLang="zh-CN" sz="3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https://github.com/BabydollXUAN/gpu-parallel-2025</a:t>
            </a:r>
            <a:endParaRPr lang="en-US" altLang="zh-CN" sz="3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4" name="textbox 28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6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2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06480" y="3816388"/>
            <a:ext cx="15919381" cy="2050986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1058591" y="1055669"/>
            <a:ext cx="14730094" cy="898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6000" b="1" kern="0" spc="7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我们的性能优化之旅：从毫秒到微</a:t>
            </a:r>
            <a:r>
              <a:rPr sz="6000" b="1" kern="0" spc="6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秒的跨越</a:t>
            </a:r>
            <a:endParaRPr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3498766" y="6351989"/>
            <a:ext cx="2239010" cy="1510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2000" kern="0" spc="-5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CPU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GPU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的初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步尝试与性能飞</a:t>
            </a:r>
            <a:r>
              <a:rPr sz="2200" kern="0" spc="-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跃。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755684" y="6354783"/>
            <a:ext cx="2220595" cy="14973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9700" algn="l" rtl="0" eaLnBrk="0">
              <a:lnSpc>
                <a:spcPct val="9600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挑战的起点：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550" algn="l" rtl="0" eaLnBrk="0">
              <a:lnSpc>
                <a:spcPct val="98000"/>
              </a:lnSpc>
              <a:spcBef>
                <a:spcPts val="870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逆透视映射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(IPM)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8000"/>
              </a:lnSpc>
              <a:spcBef>
                <a:spcPts val="330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为何是自动驾驶的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4000"/>
              </a:lnSpc>
            </a:pPr>
            <a:endParaRPr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18465" algn="l" rtl="0" eaLnBrk="0">
              <a:lnSpc>
                <a:spcPct val="96000"/>
              </a:lnSpc>
              <a:spcBef>
                <a:spcPts val="5"/>
              </a:spcBef>
            </a:pPr>
            <a:r>
              <a:rPr sz="20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关键瓶颈?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6248314" y="6353767"/>
            <a:ext cx="2324735" cy="1114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9850" algn="l" rtl="0" eaLnBrk="0">
              <a:lnSpc>
                <a:spcPct val="85000"/>
              </a:lnSpc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2000" kern="0" spc="-5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遭遇性能巨兽：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120650" algn="l" rtl="0" eaLnBrk="0">
              <a:lnSpc>
                <a:spcPct val="136000"/>
              </a:lnSpc>
              <a:spcBef>
                <a:spcPts val="15"/>
              </a:spcBef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揭示“非合井内存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访问”的隐形杀手。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11830069" y="6351989"/>
            <a:ext cx="2232660" cy="1101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6365" algn="l" rtl="0" eaLnBrk="0">
              <a:lnSpc>
                <a:spcPct val="95000"/>
              </a:lnSpc>
            </a:pPr>
            <a:r>
              <a:rPr sz="2000" kern="0" spc="-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sz="2000" kern="0" spc="-4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实验结果与深度性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能剖析。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9067763" y="6351989"/>
            <a:ext cx="2214245" cy="11042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铸造终极武器：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28000"/>
              </a:lnSpc>
              <a:spcBef>
                <a:spcPts val="10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纹理内存如何成为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解决问题的关键。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14573324" y="6353005"/>
            <a:ext cx="2196464" cy="11201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2715" algn="l" rtl="0" eaLnBrk="0">
              <a:lnSpc>
                <a:spcPct val="9600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710"/>
              </a:spcBef>
            </a:pP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经验沉淀与未来方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31215" algn="l" rtl="0" eaLnBrk="0">
              <a:lnSpc>
                <a:spcPts val="2985"/>
              </a:lnSpc>
              <a:spcBef>
                <a:spcPts val="180"/>
              </a:spcBef>
            </a:pPr>
            <a:r>
              <a:rPr sz="2200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向。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26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EF3F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092200" y="4438668"/>
            <a:ext cx="15278042" cy="3549627"/>
            <a:chOff x="0" y="0"/>
            <a:chExt cx="15278042" cy="3549627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5278042" cy="3549627"/>
            </a:xfrm>
            <a:prstGeom prst="rect">
              <a:avLst/>
            </a:prstGeom>
          </p:spPr>
        </p:pic>
        <p:sp>
          <p:nvSpPr>
            <p:cNvPr id="30" name="textbox 30"/>
            <p:cNvSpPr/>
            <p:nvPr/>
          </p:nvSpPr>
          <p:spPr>
            <a:xfrm>
              <a:off x="-12700" y="-12700"/>
              <a:ext cx="15303500" cy="362330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6812915" algn="l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2800" b="1" kern="0" spc="0" dirty="0">
                  <a:solidFill>
                    <a:srgbClr val="20405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IPM</a:t>
              </a:r>
              <a:r>
                <a:rPr sz="2800" b="1" kern="0" spc="40" dirty="0">
                  <a:solidFill>
                    <a:srgbClr val="20405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变换</a:t>
              </a:r>
              <a:endPara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32"/>
          <p:cNvSpPr/>
          <p:nvPr/>
        </p:nvSpPr>
        <p:spPr>
          <a:xfrm>
            <a:off x="1060452" y="1055985"/>
            <a:ext cx="15075535" cy="3106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225" algn="l" rtl="0" eaLnBrk="0">
              <a:lnSpc>
                <a:spcPct val="93000"/>
              </a:lnSpc>
            </a:pPr>
            <a:r>
              <a:rPr sz="5500" b="1" kern="0" spc="2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问题背景：消除透视，让</a:t>
            </a:r>
            <a:r>
              <a:rPr sz="5500" b="1" kern="0" spc="0" dirty="0">
                <a:solidFill>
                  <a:srgbClr val="20406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5500" b="1" kern="0" spc="2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看清全局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850"/>
              </a:spcBef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800" kern="0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应用场景：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IPM是自动驾驶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和ADAS系统中车道线检测、障碍物识别的关键预处理步骤。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630"/>
              </a:spcBef>
            </a:pP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800" kern="0" spc="-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核心痛点：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前视摄像头图像存在“近大远小”</a:t>
            </a:r>
            <a:r>
              <a:rPr sz="2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的透视效应，严重干扰后续算法的精度。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965" indent="-342265" algn="l" rtl="0" eaLnBrk="0">
              <a:lnSpc>
                <a:spcPct val="106000"/>
              </a:lnSpc>
              <a:spcBef>
                <a:spcPts val="690"/>
              </a:spcBef>
            </a:pP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800" kern="0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IPM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的价值：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通过单应性矩阵变换，将图像转换为“鸟瞰图” 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(BEV), 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使车道线恢复平行，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极大简化了后续处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理。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-988060" y="8219440"/>
            <a:ext cx="14422755" cy="413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ts val="3050"/>
              </a:lnSpc>
            </a:pPr>
            <a:r>
              <a:rPr sz="3600" kern="0" spc="50" baseline="6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输入：前视摄像头原图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</a:t>
            </a:r>
            <a:r>
              <a:rPr sz="3600" kern="0" spc="40" baseline="-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输出：鸟瞰图</a:t>
            </a:r>
            <a:r>
              <a:rPr sz="3600" kern="0" spc="40" baseline="-1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3600" kern="0" spc="0" baseline="-1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BEV</a:t>
            </a:r>
            <a:r>
              <a:rPr sz="3600" kern="0" spc="40" baseline="-1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sz="3600" baseline="-1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3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F4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793780" y="1958421"/>
            <a:ext cx="6135370" cy="66789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l" rtl="0" eaLnBrk="0">
              <a:lnSpc>
                <a:spcPct val="77000"/>
              </a:lnSpc>
              <a:buNone/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>
              <a:lnSpc>
                <a:spcPct val="96000"/>
              </a:lnSpc>
              <a:buNone/>
            </a:pPr>
            <a:r>
              <a:rPr sz="31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计算规模巨大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>
              <a:lnSpc>
                <a:spcPct val="101000"/>
              </a:lnSpc>
              <a:buNone/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1150" indent="0" algn="l" rtl="0" eaLnBrk="0">
              <a:lnSpc>
                <a:spcPct val="123000"/>
              </a:lnSpc>
              <a:spcBef>
                <a:spcPts val="815"/>
              </a:spcBef>
              <a:buNone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以4</a:t>
            </a:r>
            <a:r>
              <a:rPr lang="en-US" sz="2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分辨率(3840×2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160)为例，</a:t>
            </a:r>
            <a:r>
              <a:rPr sz="27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需要处理</a:t>
            </a:r>
            <a:r>
              <a:rPr sz="2700" b="1" kern="0" spc="17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~830万</a:t>
            </a:r>
            <a:r>
              <a:rPr sz="2700" kern="0" spc="-79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像素。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1150" indent="0" algn="l" rtl="0" eaLnBrk="0">
              <a:lnSpc>
                <a:spcPct val="123000"/>
              </a:lnSpc>
              <a:spcBef>
                <a:spcPts val="1545"/>
              </a:spcBef>
              <a:buNone/>
            </a:pPr>
            <a:r>
              <a:rPr sz="27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每个像素都需进行一次矩阵乘法和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一次双线性插值(涉及4次内存读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</a:t>
            </a:r>
            <a:r>
              <a:rPr sz="2700" kern="0" spc="-4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2700" kern="0" spc="-5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>
              <a:lnSpc>
                <a:spcPct val="162000"/>
              </a:lnSpc>
              <a:buNone/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>
              <a:lnSpc>
                <a:spcPct val="96000"/>
              </a:lnSpc>
              <a:spcBef>
                <a:spcPts val="935"/>
              </a:spcBef>
              <a:buNone/>
            </a:pPr>
            <a:r>
              <a:rPr sz="3100" b="1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CPU的架构局限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>
              <a:lnSpc>
                <a:spcPct val="123000"/>
              </a:lnSpc>
              <a:buNone/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1150" indent="0" algn="l" rtl="0" eaLnBrk="0">
              <a:lnSpc>
                <a:spcPct val="110000"/>
              </a:lnSpc>
              <a:spcBef>
                <a:spcPts val="820"/>
              </a:spcBef>
              <a:buNone/>
            </a:pPr>
            <a:r>
              <a:rPr sz="2700" b="1" kern="0" spc="-9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串行执行</a:t>
            </a:r>
            <a:r>
              <a:rPr sz="27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7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逐像素处理，无法利用数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据固有的并行性。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>
              <a:lnSpc>
                <a:spcPct val="150000"/>
              </a:lnSpc>
              <a:buNone/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>
              <a:lnSpc>
                <a:spcPct val="104000"/>
              </a:lnSpc>
              <a:buNone/>
            </a:pPr>
            <a:endParaRPr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1150" indent="0" algn="l" rtl="0" eaLnBrk="0">
              <a:lnSpc>
                <a:spcPct val="115000"/>
              </a:lnSpc>
              <a:spcBef>
                <a:spcPts val="5"/>
              </a:spcBef>
              <a:buNone/>
            </a:pPr>
            <a:r>
              <a:rPr sz="2500" b="1" kern="0" spc="6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延迟敏感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500" kern="0" spc="-6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无法有效隐藏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DRAM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</a:t>
            </a:r>
            <a:r>
              <a:rPr sz="2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访问延迟。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8039172" y="7299624"/>
            <a:ext cx="8448675" cy="1562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09115" algn="l" rtl="0" eaLnBrk="0">
              <a:lnSpc>
                <a:spcPct val="96000"/>
              </a:lnSpc>
            </a:pPr>
            <a:r>
              <a:rPr sz="6900" b="1" kern="0" spc="390" dirty="0">
                <a:solidFill>
                  <a:srgbClr val="E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75.996毫秒</a:t>
            </a:r>
            <a:endParaRPr sz="6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处理一张4</a:t>
            </a:r>
            <a:r>
              <a:rPr lang="en-US" sz="2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图像耗时，远超自动驾驶毫秒级的实时性要求。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771419" y="602925"/>
            <a:ext cx="13797280" cy="782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52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计算挑战：为何</a:t>
            </a:r>
            <a:r>
              <a:rPr lang="en-US" sz="52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sz="52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2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在实时性要求前不堪重负?</a:t>
            </a:r>
            <a:endParaRPr sz="5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97791" y="3549627"/>
            <a:ext cx="3670316" cy="1574816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16097336" y="9476351"/>
            <a:ext cx="126365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930" y="1958340"/>
            <a:ext cx="4655820" cy="50025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22356" y="829943"/>
            <a:ext cx="15093950" cy="26365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955" algn="l" rtl="0" eaLnBrk="0">
              <a:lnSpc>
                <a:spcPct val="96000"/>
              </a:lnSpc>
            </a:pPr>
            <a:r>
              <a:rPr sz="4500" b="1" kern="0" spc="5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初探并行：全局内存方案的初步实现</a:t>
            </a:r>
            <a:endParaRPr sz="4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790"/>
              </a:spcBef>
            </a:pP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600" kern="0" spc="-5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并行化策略：</a:t>
            </a: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采用“一像素一线程”的经典模式，每个</a:t>
            </a: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CUDA</a:t>
            </a:r>
            <a:r>
              <a:rPr sz="2600" kern="0" spc="8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线程负责计算输出图像</a:t>
            </a:r>
            <a:r>
              <a:rPr sz="26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中的一个像素值。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1680"/>
              </a:spcBef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600" kern="0" spc="-5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实现路径：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将原图与变换矩阵拷贝至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GPU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全局内存，编写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CUDA</a:t>
            </a:r>
            <a:r>
              <a:rPr sz="2600" kern="0" spc="6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Kernel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执行并行计算。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3000"/>
              </a:lnSpc>
            </a:pP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600" kern="0" spc="-5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初步成果：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性能获得数量级的提升，但我们发现，这仅仅是释放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GPU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潜力的开始。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3822065"/>
            <a:ext cx="15732125" cy="4834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7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EF2F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527998" y="392685"/>
            <a:ext cx="15730855" cy="293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40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瓶颈剖析：性能的隐形杀手——非合</a:t>
            </a:r>
            <a:r>
              <a:rPr sz="40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并内存访问</a:t>
            </a:r>
            <a:endParaRPr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425" algn="l" rtl="0" eaLnBrk="0">
              <a:lnSpc>
                <a:spcPct val="91000"/>
              </a:lnSpc>
              <a:spcBef>
                <a:spcPts val="725"/>
              </a:spcBef>
            </a:pPr>
            <a:r>
              <a:rPr sz="2400" b="1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问题根源：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</a:t>
            </a:r>
            <a:r>
              <a:rPr sz="2400" kern="0" spc="3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的逆向映射算法特性导致，输出图像中</a:t>
            </a:r>
            <a:r>
              <a:rPr sz="2400" b="1" kern="0" spc="170" dirty="0">
                <a:solidFill>
                  <a:srgbClr val="E0502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</a:t>
            </a:r>
            <a:r>
              <a:rPr sz="24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的线程(同</a:t>
            </a:r>
            <a:r>
              <a:rPr sz="2400" kern="0" spc="-6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Warp</a:t>
            </a:r>
            <a:r>
              <a:rPr sz="2400" kern="0" spc="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),    需要访问输入图像中不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425" algn="l" rtl="0" eaLnBrk="0">
              <a:lnSpc>
                <a:spcPts val="3850"/>
              </a:lnSpc>
            </a:pPr>
            <a:r>
              <a:rPr sz="2400" b="1" kern="0" spc="70" dirty="0">
                <a:solidFill>
                  <a:srgbClr val="C0703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连续、离散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内存地址。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3980" indent="4445" algn="l" rtl="0" eaLnBrk="0">
              <a:lnSpc>
                <a:spcPct val="138000"/>
              </a:lnSpc>
              <a:spcBef>
                <a:spcPts val="235"/>
              </a:spcBef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硬件影响：</a:t>
            </a:r>
            <a:r>
              <a:rPr sz="2400" kern="0" spc="-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400" kern="0" spc="-4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个Warp(32</a:t>
            </a:r>
            <a:r>
              <a:rPr sz="24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个线程)的内存请求无</a:t>
            </a:r>
            <a:r>
              <a:rPr sz="2400" kern="0" spc="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法合并，被拆分成多次独立的低效请求，导致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DRAM</a:t>
            </a:r>
            <a:r>
              <a:rPr sz="2400" kern="0" spc="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有效带</a:t>
            </a:r>
            <a:r>
              <a:rPr sz="24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宽被严重浪费。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8" name="textbox 88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020" y="3451860"/>
            <a:ext cx="12948920" cy="5899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2"/>
          <p:cNvSpPr/>
          <p:nvPr/>
        </p:nvSpPr>
        <p:spPr>
          <a:xfrm>
            <a:off x="1022356" y="823929"/>
            <a:ext cx="14985364" cy="1986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955" algn="l" rtl="0" eaLnBrk="0">
              <a:lnSpc>
                <a:spcPct val="95000"/>
              </a:lnSpc>
              <a:spcBef>
                <a:spcPts val="0"/>
              </a:spcBef>
            </a:pPr>
            <a:r>
              <a:rPr sz="4700" b="1" kern="0" spc="1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终极武器：为</a:t>
            </a:r>
            <a:r>
              <a:rPr sz="4700" b="1" kern="0" spc="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</a:t>
            </a:r>
            <a:r>
              <a:rPr sz="4700" b="1" kern="0" spc="-52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4700" b="1" kern="0" spc="1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量身定制的</a:t>
            </a:r>
            <a:r>
              <a:rPr sz="4700" b="1" kern="0" spc="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纹理内存</a:t>
            </a:r>
            <a:endParaRPr sz="4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940"/>
              </a:spcBef>
            </a:pPr>
            <a:r>
              <a:rPr sz="3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纹理内存是一种具备专用只读缓存和硬件加速单元的特殊显存区域，其两大特性完美契合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</a:pPr>
            <a:r>
              <a:rPr sz="31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IPM 场 景 </a:t>
            </a:r>
            <a:r>
              <a:rPr sz="3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3100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37592" y="3200448"/>
            <a:ext cx="8426367" cy="2368466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1022350" y="3334385"/>
            <a:ext cx="6684645" cy="27127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415" algn="l" rtl="0" eaLnBrk="0">
              <a:lnSpc>
                <a:spcPct val="97000"/>
              </a:lnSpc>
            </a:pPr>
            <a:r>
              <a:rPr sz="3100" b="1" kern="0" spc="50" dirty="0">
                <a:solidFill>
                  <a:srgbClr val="204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1.2D</a:t>
            </a:r>
            <a:r>
              <a:rPr sz="3100" kern="0" spc="550" dirty="0">
                <a:solidFill>
                  <a:srgbClr val="204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100" b="1" kern="0" spc="5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空间局部性缓存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1185"/>
              </a:spcBef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纹理缓存(Texture  Cache)专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为图像设计。即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55"/>
              </a:spcBef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使物理地址不连续，只要纹理坐标在2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空间上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邻近，缓存也能高概率命中，有效缓解非合并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访问带来的带宽压力。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1022350" y="6478270"/>
            <a:ext cx="6823710" cy="2379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415" algn="l" rtl="0" eaLnBrk="0">
              <a:lnSpc>
                <a:spcPct val="150000"/>
              </a:lnSpc>
            </a:pPr>
            <a:r>
              <a:rPr sz="3100" b="1" kern="0" spc="180" dirty="0">
                <a:solidFill>
                  <a:srgbClr val="2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3100" b="1" kern="0" spc="180" dirty="0">
                <a:solidFill>
                  <a:srgbClr val="2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硬件双线性插值</a:t>
            </a: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1210"/>
              </a:spcBef>
            </a:pPr>
            <a:r>
              <a:rPr sz="26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sz="2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`</a:t>
            </a:r>
            <a:r>
              <a:rPr sz="2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tex2D()`</a:t>
            </a:r>
            <a:r>
              <a:rPr sz="26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26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数时，坐标采样、边界处理、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920"/>
              </a:spcBef>
            </a:pP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加权计算全部由专用的纹理单元硬件完成，不再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</a:pP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占用宝贵的CUDA </a:t>
            </a:r>
            <a:r>
              <a:rPr sz="26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Core(ALU)  计算资源。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11811019" y="4130774"/>
            <a:ext cx="1914525" cy="6584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44500" algn="l" rtl="0" eaLnBrk="0">
              <a:lnSpc>
                <a:spcPct val="98000"/>
              </a:lnSpc>
            </a:pPr>
            <a:r>
              <a:rPr sz="2000" kern="0" spc="6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纹理缓存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3000"/>
              </a:lnSpc>
              <a:spcBef>
                <a:spcPts val="5"/>
              </a:spcBef>
            </a:pPr>
            <a:r>
              <a:rPr sz="20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Texture</a:t>
            </a:r>
            <a:r>
              <a:rPr sz="2000" kern="0" spc="3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Cache</a:t>
            </a:r>
            <a:r>
              <a:rPr sz="20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8553469" y="4153348"/>
            <a:ext cx="1819910" cy="601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algn="l" rtl="0" eaLnBrk="0">
              <a:lnSpc>
                <a:spcPct val="82000"/>
              </a:lnSpc>
            </a:pP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Warp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510"/>
              </a:spcBef>
            </a:pP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(32个连续线程)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5322484" y="5044133"/>
            <a:ext cx="1049655" cy="3232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高效访问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5474869" y="4316932"/>
            <a:ext cx="694690" cy="247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DRAM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065" y="6069965"/>
            <a:ext cx="790067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 116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F3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8" name="textbox 118"/>
          <p:cNvSpPr/>
          <p:nvPr/>
        </p:nvSpPr>
        <p:spPr>
          <a:xfrm>
            <a:off x="1295318" y="978852"/>
            <a:ext cx="14091285" cy="2768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860" algn="l" rtl="0" eaLnBrk="0">
              <a:lnSpc>
                <a:spcPct val="96000"/>
              </a:lnSpc>
            </a:pPr>
            <a:r>
              <a:rPr sz="5700" b="1" kern="0" spc="11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结果验证：算法正确性与图像质量</a:t>
            </a:r>
            <a:endParaRPr sz="5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1000"/>
              </a:spcBef>
            </a:pPr>
            <a:r>
              <a:rPr sz="3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从视觉效果看，GPU</a:t>
            </a:r>
            <a:r>
              <a:rPr sz="3300" kern="0" spc="7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版本正确消除了透视效应，车道线恢复</a:t>
            </a:r>
            <a:r>
              <a:rPr sz="3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为平行状态。</a:t>
            </a:r>
            <a:endParaRPr sz="3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3000"/>
              </a:lnSpc>
            </a:pPr>
            <a:endParaRPr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5"/>
              </a:spcBef>
            </a:pPr>
            <a:r>
              <a:rPr sz="3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关键细节：</a:t>
            </a:r>
            <a:r>
              <a:rPr sz="3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双线性插值有效保证了</a:t>
            </a:r>
            <a:r>
              <a:rPr sz="33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图像边缘的平滑，无锯齿和混叠效应。</a:t>
            </a:r>
            <a:endParaRPr sz="3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569631" y="4197364"/>
            <a:ext cx="4641936" cy="3575084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57340" y="4197363"/>
            <a:ext cx="4641762" cy="3568647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19864" y="4197364"/>
            <a:ext cx="4629180" cy="3575084"/>
          </a:xfrm>
          <a:prstGeom prst="rect">
            <a:avLst/>
          </a:prstGeom>
        </p:spPr>
      </p:pic>
      <p:sp>
        <p:nvSpPr>
          <p:cNvPr id="126" name="textbox 126"/>
          <p:cNvSpPr/>
          <p:nvPr/>
        </p:nvSpPr>
        <p:spPr>
          <a:xfrm>
            <a:off x="6513326" y="8198861"/>
            <a:ext cx="4450715" cy="396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全局内存版本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12063275" y="8198861"/>
            <a:ext cx="3637915" cy="396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sz="2500" kern="0" spc="4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纹理内存版本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2087382" y="8186181"/>
            <a:ext cx="2978785" cy="395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原始道路图像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52580" y="3956060"/>
            <a:ext cx="9721803" cy="4368832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1030165" y="956392"/>
            <a:ext cx="15476855" cy="20250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300" b="1" kern="0" spc="20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性能对比：实现3388倍的史诗级加</a:t>
            </a:r>
            <a:r>
              <a:rPr sz="4300" b="1" kern="0" spc="190" dirty="0">
                <a:solidFill>
                  <a:srgbClr val="204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</a:t>
            </a:r>
            <a:endParaRPr sz="4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990" algn="l" rtl="0" eaLnBrk="0">
              <a:lnSpc>
                <a:spcPct val="96000"/>
              </a:lnSpc>
              <a:spcBef>
                <a:spcPts val="755"/>
              </a:spcBef>
            </a:pP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实验平台：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Intel Core i7-9700K CPU vs.NVIDIA</a:t>
            </a:r>
            <a:r>
              <a:rPr sz="2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GeForce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RTX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3080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GPU。</a:t>
            </a:r>
            <a:endParaRPr sz="2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4000"/>
              </a:lnSpc>
            </a:pP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" algn="l" rtl="0" eaLnBrk="0">
              <a:lnSpc>
                <a:spcPct val="94000"/>
              </a:lnSpc>
            </a:pPr>
            <a:r>
              <a:rPr sz="22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关键数据：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200" kern="0" spc="-4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sz="22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2200" kern="0" spc="-6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分辨率下，纹理内存版本耗时仅</a:t>
            </a:r>
            <a:r>
              <a:rPr sz="2200" b="1" kern="0" spc="120" dirty="0">
                <a:solidFill>
                  <a:srgbClr val="E07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0.0224毫秒</a:t>
            </a:r>
            <a:r>
              <a:rPr sz="22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相较于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的75.996毫秒，实现了</a:t>
            </a:r>
            <a:r>
              <a:rPr sz="2200" kern="0" spc="110" dirty="0">
                <a:solidFill>
                  <a:srgbClr val="E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3388倍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的惊人加速。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40" name="table 140"/>
          <p:cNvGraphicFramePr>
            <a:graphicFrameLocks noGrp="1"/>
          </p:cNvGraphicFramePr>
          <p:nvPr/>
        </p:nvGraphicFramePr>
        <p:xfrm>
          <a:off x="11566457" y="5527702"/>
          <a:ext cx="4977765" cy="1993265"/>
        </p:xfrm>
        <a:graphic>
          <a:graphicData uri="http://schemas.openxmlformats.org/drawingml/2006/table">
            <a:tbl>
              <a:tblPr/>
              <a:tblGrid>
                <a:gridCol w="1089025"/>
                <a:gridCol w="1295400"/>
                <a:gridCol w="1295400"/>
                <a:gridCol w="1297939"/>
              </a:tblGrid>
              <a:tr h="49847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31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6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65125" algn="ctr" rtl="0" eaLnBrk="0">
                        <a:lnSpc>
                          <a:spcPct val="79000"/>
                        </a:lnSpc>
                      </a:pPr>
                      <a:r>
                        <a:rPr sz="19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VGA</a:t>
                      </a:r>
                      <a:endParaRPr sz="1900" b="1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7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4290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3.505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7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0.0033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7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0.0030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1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1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6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84175" algn="ctr" rtl="0" eaLnBrk="0">
                        <a:lnSpc>
                          <a:spcPct val="78000"/>
                        </a:lnSpc>
                      </a:pPr>
                      <a:r>
                        <a:rPr sz="2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HD</a:t>
                      </a:r>
                      <a:endParaRPr sz="25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5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4290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9.234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5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0.0047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5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endParaRPr sz="1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0.0046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35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84175" algn="ctr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7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FHD</a:t>
                      </a:r>
                      <a:endParaRPr sz="1700" b="1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19.455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0.0079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0.0076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2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384175" algn="ctr" rtl="0" eaLnBrk="0">
                        <a:lnSpc>
                          <a:spcPct val="78000"/>
                        </a:lnSpc>
                      </a:pPr>
                      <a:r>
                        <a:rPr sz="2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4K</a:t>
                      </a:r>
                      <a:endParaRPr sz="25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75.996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0.0245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285750" algn="ctr" rtl="0" eaLnBrk="0">
                        <a:lnSpc>
                          <a:spcPts val="2360"/>
                        </a:lnSpc>
                        <a:spcBef>
                          <a:spcPts val="0"/>
                        </a:spcBef>
                      </a:pPr>
                      <a:r>
                        <a:rPr sz="1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0.0224</a:t>
                      </a:r>
                      <a:endParaRPr sz="19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2" name="textbox 142"/>
          <p:cNvSpPr/>
          <p:nvPr/>
        </p:nvSpPr>
        <p:spPr>
          <a:xfrm>
            <a:off x="4667332" y="6797242"/>
            <a:ext cx="5936615" cy="1534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901565" algn="l" rtl="0" eaLnBrk="0">
              <a:lnSpc>
                <a:spcPct val="77000"/>
              </a:lnSpc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0.02450.022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91765" algn="l" rtl="0" eaLnBrk="0">
              <a:lnSpc>
                <a:spcPct val="77000"/>
              </a:lnSpc>
              <a:spcBef>
                <a:spcPts val="455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0.00790.0076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37515" algn="l" rtl="0" eaLnBrk="0">
              <a:lnSpc>
                <a:spcPct val="77000"/>
              </a:lnSpc>
              <a:spcBef>
                <a:spcPts val="705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0.00470.0046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1965"/>
              </a:lnSpc>
              <a:spcBef>
                <a:spcPts val="5"/>
              </a:spcBef>
            </a:pPr>
            <a:r>
              <a:rPr sz="2100" kern="0" spc="0" baseline="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</a:t>
            </a:r>
            <a:r>
              <a:rPr sz="2100" kern="0" spc="10" baseline="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(1280×720)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  <a:r>
              <a:rPr sz="2500" kern="0" spc="0" baseline="1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FHD</a:t>
            </a:r>
            <a:r>
              <a:rPr sz="2500" kern="0" spc="10" baseline="1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(1920x</a:t>
            </a:r>
            <a:r>
              <a:rPr sz="2500" kern="0" spc="0" baseline="1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1080)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2500" kern="0" spc="0" baseline="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4K(3840×2160)</a:t>
            </a:r>
            <a:endParaRPr sz="2500" baseline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" name="textbox 144"/>
          <p:cNvSpPr/>
          <p:nvPr/>
        </p:nvSpPr>
        <p:spPr>
          <a:xfrm>
            <a:off x="2482933" y="3586777"/>
            <a:ext cx="5822950" cy="16090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97000"/>
              </a:lnSpc>
            </a:pPr>
            <a:r>
              <a:rPr sz="22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不同分辨率下各方案处理耗时对比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482465" algn="l" rtl="0" eaLnBrk="0">
              <a:lnSpc>
                <a:spcPct val="77000"/>
              </a:lnSpc>
              <a:spcBef>
                <a:spcPts val="430"/>
              </a:spcBef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19.5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266315" algn="l" rtl="0" eaLnBrk="0">
              <a:lnSpc>
                <a:spcPct val="79000"/>
              </a:lnSpc>
              <a:spcBef>
                <a:spcPts val="880"/>
              </a:spcBef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9.2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3.5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11576096" y="4152887"/>
            <a:ext cx="4959287" cy="1003352"/>
            <a:chOff x="0" y="0"/>
            <a:chExt cx="4959287" cy="1003352"/>
          </a:xfrm>
        </p:grpSpPr>
        <p:pic>
          <p:nvPicPr>
            <p:cNvPr id="146" name="picture 1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959287" cy="1003352"/>
            </a:xfrm>
            <a:prstGeom prst="rect">
              <a:avLst/>
            </a:prstGeom>
          </p:spPr>
        </p:pic>
        <p:sp>
          <p:nvSpPr>
            <p:cNvPr id="148" name="textbox 148"/>
            <p:cNvSpPr/>
            <p:nvPr/>
          </p:nvSpPr>
          <p:spPr>
            <a:xfrm>
              <a:off x="3790951" y="223889"/>
              <a:ext cx="1043939" cy="76454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sz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92100" algn="l" rtl="0" eaLnBrk="0">
                <a:lnSpc>
                  <a:spcPct val="79000"/>
                </a:lnSpc>
              </a:pPr>
              <a:r>
                <a:rPr sz="16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GPU</a:t>
              </a:r>
              <a:endPara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2700" algn="l" rtl="0" eaLnBrk="0">
                <a:lnSpc>
                  <a:spcPct val="77000"/>
                </a:lnSpc>
                <a:spcBef>
                  <a:spcPts val="5"/>
                </a:spcBef>
              </a:pPr>
              <a:r>
                <a:rPr sz="2000" b="1" kern="0" spc="-2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(Texture)</a:t>
              </a:r>
              <a:endPara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l" rtl="0" eaLnBrk="0">
                <a:lnSpc>
                  <a:spcPct val="100000"/>
                </a:lnSpc>
              </a:pPr>
              <a:endParaRPr sz="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66065" algn="l" rtl="0" eaLnBrk="0">
                <a:lnSpc>
                  <a:spcPct val="77000"/>
                </a:lnSpc>
                <a:spcBef>
                  <a:spcPts val="0"/>
                </a:spcBef>
              </a:pPr>
              <a:r>
                <a:rPr sz="2000" b="1" kern="0" spc="-2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(ms)</a:t>
              </a:r>
              <a:endPara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50" name="textbox 150"/>
          <p:cNvSpPr/>
          <p:nvPr/>
        </p:nvSpPr>
        <p:spPr>
          <a:xfrm>
            <a:off x="4368800" y="8479155"/>
            <a:ext cx="4640580" cy="725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1815" algn="l" rtl="0" eaLnBrk="0">
              <a:lnSpc>
                <a:spcPct val="7700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分辨率</a:t>
            </a:r>
            <a:endParaRPr sz="16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2010"/>
              </a:lnSpc>
              <a:spcBef>
                <a:spcPts val="5"/>
              </a:spcBef>
            </a:pPr>
            <a:r>
              <a:rPr sz="1600" kern="0" spc="0" dirty="0">
                <a:solidFill>
                  <a:srgbClr val="804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■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sz="16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■</a:t>
            </a:r>
            <a:r>
              <a:rPr sz="1600" kern="0" spc="-2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sz="1600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Glob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</a:t>
            </a:r>
            <a:r>
              <a:rPr sz="1600" kern="0" spc="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■GPU</a:t>
            </a:r>
            <a:r>
              <a:rPr sz="1600" kern="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Texture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2406566" y="7349685"/>
            <a:ext cx="1442085" cy="930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77000"/>
              </a:lnSpc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0.00330.0030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VGA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(640x480)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1428829" y="4803669"/>
            <a:ext cx="407034" cy="24879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9865" algn="l" rtl="0" eaLnBrk="0">
              <a:lnSpc>
                <a:spcPct val="77000"/>
              </a:lnSpc>
            </a:pP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7815" algn="l" rtl="0" eaLnBrk="0">
              <a:lnSpc>
                <a:spcPct val="77000"/>
              </a:lnSpc>
              <a:spcBef>
                <a:spcPts val="43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79000"/>
              </a:lnSpc>
              <a:spcBef>
                <a:spcPts val="480"/>
              </a:spcBef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0.1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9000"/>
              </a:lnSpc>
              <a:spcBef>
                <a:spcPts val="0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0.01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6" name="textbox 156"/>
          <p:cNvSpPr/>
          <p:nvPr/>
        </p:nvSpPr>
        <p:spPr>
          <a:xfrm>
            <a:off x="14154095" y="4376777"/>
            <a:ext cx="895350" cy="770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2565" algn="l" rtl="0" eaLnBrk="0">
              <a:lnSpc>
                <a:spcPct val="83000"/>
              </a:lnSpc>
            </a:pP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9000"/>
              </a:lnSpc>
              <a:spcBef>
                <a:spcPts val="15"/>
              </a:spcBef>
            </a:pPr>
            <a:r>
              <a:rPr sz="2000" b="1" kern="0" spc="-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(Global)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2565" algn="l" rtl="0" eaLnBrk="0">
              <a:lnSpc>
                <a:spcPts val="2360"/>
              </a:lnSpc>
            </a:pP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ms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textbox 158"/>
          <p:cNvSpPr/>
          <p:nvPr/>
        </p:nvSpPr>
        <p:spPr>
          <a:xfrm>
            <a:off x="12836951" y="4429187"/>
            <a:ext cx="928369" cy="6235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85000"/>
              </a:lnSpc>
            </a:pPr>
            <a:r>
              <a:rPr sz="1900" b="1" kern="0" spc="-9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sz="1900" b="1" kern="0" spc="-8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PU</a:t>
            </a:r>
            <a:r>
              <a:rPr sz="1900" kern="0" spc="-18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耗</a:t>
            </a:r>
            <a:r>
              <a:rPr sz="19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endParaRPr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9390" algn="l" rtl="0" eaLnBrk="0">
              <a:lnSpc>
                <a:spcPts val="2770"/>
              </a:lnSpc>
            </a:pPr>
            <a:r>
              <a:rPr sz="20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(ms)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0" name="textbox 160"/>
          <p:cNvSpPr/>
          <p:nvPr/>
        </p:nvSpPr>
        <p:spPr>
          <a:xfrm rot="16200000">
            <a:off x="-61068" y="5813926"/>
            <a:ext cx="2631439" cy="257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</a:pPr>
            <a:endParaRPr sz="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65" algn="l" rtl="0" eaLnBrk="0">
              <a:lnSpc>
                <a:spcPct val="97000"/>
              </a:lnSpc>
              <a:spcBef>
                <a:spcPts val="0"/>
              </a:spcBef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理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耗</a:t>
            </a:r>
            <a:r>
              <a:rPr sz="1400" kern="0" spc="-2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 (</a:t>
            </a:r>
            <a:r>
              <a:rPr sz="1400" kern="0" spc="-3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ms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(</a:t>
            </a:r>
            <a:r>
              <a:rPr sz="1400" kern="0" spc="-2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</a:t>
            </a:r>
            <a:r>
              <a:rPr sz="1400" kern="0" spc="-2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1400" kern="0" spc="-2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</a:t>
            </a:r>
            <a:r>
              <a:rPr sz="1400" kern="0" spc="-3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2" name="textbox 162"/>
          <p:cNvSpPr/>
          <p:nvPr/>
        </p:nvSpPr>
        <p:spPr>
          <a:xfrm>
            <a:off x="13440649" y="3600600"/>
            <a:ext cx="1205864" cy="353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2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详细数据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16097336" y="9476351"/>
            <a:ext cx="125730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1756872" y="4678743"/>
            <a:ext cx="683259" cy="212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600" b="1" kern="0" spc="110" dirty="0">
                <a:solidFill>
                  <a:srgbClr val="FFFFFF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分辨率</a:t>
            </a:r>
            <a:endParaRPr sz="16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320832" y="7829120"/>
            <a:ext cx="489584" cy="218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0.001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1479507" y="4058442"/>
            <a:ext cx="377190" cy="2609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100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9188517" y="3968351"/>
            <a:ext cx="384809" cy="218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76.0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3471</Words>
  <Application>WPS 演示</Application>
  <PresentationFormat/>
  <Paragraphs>403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Times New Roman</vt:lpstr>
      <vt:lpstr>Times New Roman</vt:lpstr>
      <vt:lpstr>隶书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超级小煊</cp:lastModifiedBy>
  <cp:revision>10</cp:revision>
  <dcterms:created xsi:type="dcterms:W3CDTF">2025-12-13T10:06:00Z</dcterms:created>
  <dcterms:modified xsi:type="dcterms:W3CDTF">2025-12-17T02:50:21Z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2025-12-14T02:42:16Z</vt:filetime>
  </property>
  <property fmtid="{D5CDD505-2E9C-101B-9397-08002B2CF9AE}" pid="4" name="UsrData">
    <vt:lpwstr>693cd2730025b3001f48d987wl</vt:lpwstr>
  </property>
  <property fmtid="{D5CDD505-2E9C-101B-9397-08002B2CF9AE}" pid="5" name="KSOProductBuildVer">
    <vt:lpwstr>2052-12.1.0.24034</vt:lpwstr>
  </property>
  <property fmtid="{D5CDD505-2E9C-101B-9397-08002B2CF9AE}" pid="6" name="ICV">
    <vt:lpwstr>619331B02A344367A857058AEA8ABDF9_12</vt:lpwstr>
  </property>
</Properties>
</file>